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2" r:id="rId2"/>
    <p:sldId id="273" r:id="rId3"/>
  </p:sldIdLst>
  <p:sldSz cx="7562850" cy="1069181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r" defTabSz="914400" rtl="1" eaLnBrk="1" latinLnBrk="0" hangingPunct="1">
      <a:defRPr kern="1200">
        <a:solidFill>
          <a:schemeClr val="tx1"/>
        </a:solidFill>
        <a:latin typeface="Calibri" panose="020F0502020204030204" pitchFamily="34" charset="0"/>
        <a:ea typeface="+mn-ea"/>
        <a:cs typeface="+mn-cs"/>
      </a:defRPr>
    </a:lvl6pPr>
    <a:lvl7pPr marL="2743200" algn="r" defTabSz="914400" rtl="1" eaLnBrk="1" latinLnBrk="0" hangingPunct="1">
      <a:defRPr kern="1200">
        <a:solidFill>
          <a:schemeClr val="tx1"/>
        </a:solidFill>
        <a:latin typeface="Calibri" panose="020F0502020204030204" pitchFamily="34" charset="0"/>
        <a:ea typeface="+mn-ea"/>
        <a:cs typeface="+mn-cs"/>
      </a:defRPr>
    </a:lvl7pPr>
    <a:lvl8pPr marL="3200400" algn="r" defTabSz="914400" rtl="1" eaLnBrk="1" latinLnBrk="0" hangingPunct="1">
      <a:defRPr kern="1200">
        <a:solidFill>
          <a:schemeClr val="tx1"/>
        </a:solidFill>
        <a:latin typeface="Calibri" panose="020F0502020204030204" pitchFamily="34" charset="0"/>
        <a:ea typeface="+mn-ea"/>
        <a:cs typeface="+mn-cs"/>
      </a:defRPr>
    </a:lvl8pPr>
    <a:lvl9pPr marL="3657600" algn="r" defTabSz="914400" rtl="1"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12" autoAdjust="0"/>
    <p:restoredTop sz="94660"/>
  </p:normalViewPr>
  <p:slideViewPr>
    <p:cSldViewPr snapToGrid="0">
      <p:cViewPr varScale="1">
        <p:scale>
          <a:sx n="43" d="100"/>
          <a:sy n="43" d="100"/>
        </p:scale>
        <p:origin x="214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6013989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3" r:id="rId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panose="020F0502020204030204" pitchFamily="34" charset="0"/>
        </a:defRPr>
      </a:lvl2pPr>
      <a:lvl3pPr algn="l" rtl="0" eaLnBrk="0" fontAlgn="base" hangingPunct="0">
        <a:lnSpc>
          <a:spcPct val="90000"/>
        </a:lnSpc>
        <a:spcBef>
          <a:spcPct val="0"/>
        </a:spcBef>
        <a:spcAft>
          <a:spcPct val="0"/>
        </a:spcAft>
        <a:defRPr sz="4400">
          <a:solidFill>
            <a:schemeClr val="tx1"/>
          </a:solidFill>
          <a:latin typeface="Calibri" panose="020F0502020204030204" pitchFamily="34" charset="0"/>
        </a:defRPr>
      </a:lvl3pPr>
      <a:lvl4pPr algn="l" rtl="0" eaLnBrk="0" fontAlgn="base" hangingPunct="0">
        <a:lnSpc>
          <a:spcPct val="90000"/>
        </a:lnSpc>
        <a:spcBef>
          <a:spcPct val="0"/>
        </a:spcBef>
        <a:spcAft>
          <a:spcPct val="0"/>
        </a:spcAft>
        <a:defRPr sz="4400">
          <a:solidFill>
            <a:schemeClr val="tx1"/>
          </a:solidFill>
          <a:latin typeface="Calibri" panose="020F0502020204030204" pitchFamily="34" charset="0"/>
        </a:defRPr>
      </a:lvl4pPr>
      <a:lvl5pPr algn="l" rtl="0" eaLnBrk="0" fontAlgn="base" hangingPunct="0">
        <a:lnSpc>
          <a:spcPct val="90000"/>
        </a:lnSpc>
        <a:spcBef>
          <a:spcPct val="0"/>
        </a:spcBef>
        <a:spcAft>
          <a:spcPct val="0"/>
        </a:spcAft>
        <a:defRPr sz="4400">
          <a:solidFill>
            <a:schemeClr val="tx1"/>
          </a:solidFill>
          <a:latin typeface="Calibri" panose="020F0502020204030204" pitchFamily="34" charset="0"/>
        </a:defRPr>
      </a:lvl5pPr>
      <a:lvl6pPr marL="457200" algn="l" rtl="0" fontAlgn="base">
        <a:lnSpc>
          <a:spcPct val="90000"/>
        </a:lnSpc>
        <a:spcBef>
          <a:spcPct val="0"/>
        </a:spcBef>
        <a:spcAft>
          <a:spcPct val="0"/>
        </a:spcAft>
        <a:defRPr sz="4400">
          <a:solidFill>
            <a:schemeClr val="tx1"/>
          </a:solidFill>
          <a:latin typeface="Calibri" panose="020F0502020204030204" pitchFamily="34" charset="0"/>
        </a:defRPr>
      </a:lvl6pPr>
      <a:lvl7pPr marL="914400" algn="l" rtl="0" fontAlgn="base">
        <a:lnSpc>
          <a:spcPct val="90000"/>
        </a:lnSpc>
        <a:spcBef>
          <a:spcPct val="0"/>
        </a:spcBef>
        <a:spcAft>
          <a:spcPct val="0"/>
        </a:spcAft>
        <a:defRPr sz="4400">
          <a:solidFill>
            <a:schemeClr val="tx1"/>
          </a:solidFill>
          <a:latin typeface="Calibri" panose="020F0502020204030204" pitchFamily="34" charset="0"/>
        </a:defRPr>
      </a:lvl7pPr>
      <a:lvl8pPr marL="1371600" algn="l" rtl="0" fontAlgn="base">
        <a:lnSpc>
          <a:spcPct val="90000"/>
        </a:lnSpc>
        <a:spcBef>
          <a:spcPct val="0"/>
        </a:spcBef>
        <a:spcAft>
          <a:spcPct val="0"/>
        </a:spcAft>
        <a:defRPr sz="4400">
          <a:solidFill>
            <a:schemeClr val="tx1"/>
          </a:solidFill>
          <a:latin typeface="Calibri" panose="020F0502020204030204" pitchFamily="34" charset="0"/>
        </a:defRPr>
      </a:lvl8pPr>
      <a:lvl9pPr marL="1828800" algn="l" rtl="0" fontAlgn="base">
        <a:lnSpc>
          <a:spcPct val="90000"/>
        </a:lnSpc>
        <a:spcBef>
          <a:spcPct val="0"/>
        </a:spcBef>
        <a:spcAft>
          <a:spcPct val="0"/>
        </a:spcAft>
        <a:defRPr sz="4400">
          <a:solidFill>
            <a:schemeClr val="tx1"/>
          </a:solidFill>
          <a:latin typeface="Calibri" panose="020F05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1752600" y="1644650"/>
            <a:ext cx="3862388"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spcBef>
                <a:spcPts val="1050"/>
              </a:spcBef>
              <a:spcAft>
                <a:spcPts val="1475"/>
              </a:spcAft>
            </a:pPr>
            <a:r>
              <a:rPr lang="en-US" b="1">
                <a:latin typeface="Times New Roman" panose="02020603050405020304" pitchFamily="18" charset="0"/>
              </a:rPr>
              <a:t>Lab -5-</a:t>
            </a:r>
          </a:p>
          <a:p>
            <a:pPr algn="ctr" eaLnBrk="1" hangingPunct="1">
              <a:spcAft>
                <a:spcPts val="1475"/>
              </a:spcAft>
            </a:pPr>
            <a:r>
              <a:rPr lang="en-US" b="1">
                <a:latin typeface="Times New Roman" panose="02020603050405020304" pitchFamily="18" charset="0"/>
              </a:rPr>
              <a:t>Titration Strong Acid with Strong Base</a:t>
            </a:r>
          </a:p>
        </p:txBody>
      </p:sp>
      <p:sp>
        <p:nvSpPr>
          <p:cNvPr id="4" name="Rectangle 3"/>
          <p:cNvSpPr/>
          <p:nvPr/>
        </p:nvSpPr>
        <p:spPr>
          <a:xfrm>
            <a:off x="338138" y="2474913"/>
            <a:ext cx="6824662" cy="2036762"/>
          </a:xfrm>
          <a:prstGeom prst="rect">
            <a:avLst/>
          </a:prstGeom>
        </p:spPr>
        <p:txBody>
          <a:bodyPr lIns="0" tIns="0" rIns="0" bIns="0"/>
          <a:lstStyle/>
          <a:p>
            <a:pPr algn="just" eaLnBrk="1" fontAlgn="auto" hangingPunct="1">
              <a:lnSpc>
                <a:spcPts val="1608"/>
              </a:lnSpc>
              <a:spcBef>
                <a:spcPts val="1470"/>
              </a:spcBef>
              <a:spcAft>
                <a:spcPts val="0"/>
              </a:spcAft>
              <a:defRPr/>
            </a:pPr>
            <a:r>
              <a:rPr lang="en-US" sz="1400" b="1">
                <a:latin typeface="Times New Roman"/>
              </a:rPr>
              <a:t>1. </a:t>
            </a:r>
            <a:r>
              <a:rPr lang="en-US" sz="1400" b="1" u="sng">
                <a:latin typeface="Times New Roman"/>
              </a:rPr>
              <a:t>Introduction:</a:t>
            </a:r>
          </a:p>
          <a:p>
            <a:pPr marL="467360" indent="-215900" algn="just" eaLnBrk="1" fontAlgn="auto" hangingPunct="1">
              <a:lnSpc>
                <a:spcPts val="1608"/>
              </a:lnSpc>
              <a:spcBef>
                <a:spcPts val="0"/>
              </a:spcBef>
              <a:spcAft>
                <a:spcPts val="0"/>
              </a:spcAft>
              <a:defRPr/>
            </a:pPr>
            <a:r>
              <a:rPr lang="en-US" sz="1400" b="1">
                <a:latin typeface="Times New Roman"/>
              </a:rPr>
              <a:t>&gt;    Standard solution</a:t>
            </a:r>
            <a:r>
              <a:rPr lang="en-US" sz="1400">
                <a:latin typeface="Times New Roman"/>
              </a:rPr>
              <a:t>: The solution of accurately known concentration.</a:t>
            </a:r>
          </a:p>
          <a:p>
            <a:pPr marL="467360" indent="-215900" algn="just" eaLnBrk="1" fontAlgn="auto" hangingPunct="1">
              <a:lnSpc>
                <a:spcPts val="1608"/>
              </a:lnSpc>
              <a:spcBef>
                <a:spcPts val="0"/>
              </a:spcBef>
              <a:spcAft>
                <a:spcPts val="0"/>
              </a:spcAft>
              <a:defRPr/>
            </a:pPr>
            <a:r>
              <a:rPr lang="en-US" sz="1400" b="1">
                <a:latin typeface="Times New Roman"/>
              </a:rPr>
              <a:t>&gt;    A titration</a:t>
            </a:r>
            <a:r>
              <a:rPr lang="en-US" sz="1400">
                <a:latin typeface="Times New Roman"/>
              </a:rPr>
              <a:t>: Titration involves the addition of a solution whose concentration is known to a solution whose concentration is unknown. The volume of the known solution required to react completely with a known volume of the solution whose concentration is being determined is measured. An indicator is added to the solution to mark the point at which the two quantities reach equivalence.</a:t>
            </a:r>
          </a:p>
          <a:p>
            <a:pPr marL="467360" indent="-215900" algn="just" eaLnBrk="1" fontAlgn="auto" hangingPunct="1">
              <a:lnSpc>
                <a:spcPts val="1608"/>
              </a:lnSpc>
              <a:spcBef>
                <a:spcPts val="0"/>
              </a:spcBef>
              <a:spcAft>
                <a:spcPts val="0"/>
              </a:spcAft>
              <a:defRPr/>
            </a:pPr>
            <a:r>
              <a:rPr lang="en-US" sz="1400" b="1">
                <a:latin typeface="Times New Roman"/>
              </a:rPr>
              <a:t>&gt;    Phenolphthalein </a:t>
            </a:r>
            <a:r>
              <a:rPr lang="en-US" sz="1400">
                <a:latin typeface="Times New Roman"/>
              </a:rPr>
              <a:t>is the indicator usually used in a reaction of strong acid with a strong base. Phenolphthalein is colorless in acid solutions and pink (red) in basic solutions and pH range between 8.2-10.</a:t>
            </a:r>
          </a:p>
        </p:txBody>
      </p:sp>
      <p:graphicFrame>
        <p:nvGraphicFramePr>
          <p:cNvPr id="5" name="Table 4"/>
          <p:cNvGraphicFramePr>
            <a:graphicFrameLocks noGrp="1"/>
          </p:cNvGraphicFramePr>
          <p:nvPr/>
        </p:nvGraphicFramePr>
        <p:xfrm>
          <a:off x="1268413" y="4514850"/>
          <a:ext cx="4960937" cy="2855915"/>
        </p:xfrm>
        <a:graphic>
          <a:graphicData uri="http://schemas.openxmlformats.org/drawingml/2006/table">
            <a:tbl>
              <a:tblPr/>
              <a:tblGrid>
                <a:gridCol w="1672945">
                  <a:extLst>
                    <a:ext uri="{9D8B030D-6E8A-4147-A177-3AD203B41FA5}"/>
                  </a:extLst>
                </a:gridCol>
                <a:gridCol w="990359">
                  <a:extLst>
                    <a:ext uri="{9D8B030D-6E8A-4147-A177-3AD203B41FA5}"/>
                  </a:extLst>
                </a:gridCol>
                <a:gridCol w="898941">
                  <a:extLst>
                    <a:ext uri="{9D8B030D-6E8A-4147-A177-3AD203B41FA5}"/>
                  </a:extLst>
                </a:gridCol>
                <a:gridCol w="1398692">
                  <a:extLst>
                    <a:ext uri="{9D8B030D-6E8A-4147-A177-3AD203B41FA5}"/>
                  </a:extLst>
                </a:gridCol>
              </a:tblGrid>
              <a:tr h="219451">
                <a:tc>
                  <a:txBody>
                    <a:bodyPr/>
                    <a:lstStyle/>
                    <a:p>
                      <a:pPr indent="0"/>
                      <a:r>
                        <a:rPr lang="en-US" sz="1000" b="1" dirty="0">
                          <a:solidFill>
                            <a:srgbClr val="302841"/>
                          </a:solidFill>
                          <a:latin typeface="Arial"/>
                        </a:rPr>
                        <a:t>Indicator</a:t>
                      </a:r>
                    </a:p>
                  </a:txBody>
                  <a:tcPr marL="0" marR="0" marT="0" marB="0">
                    <a:solidFill>
                      <a:srgbClr val="4AACC5"/>
                    </a:solidFill>
                  </a:tcPr>
                </a:tc>
                <a:tc>
                  <a:txBody>
                    <a:bodyPr/>
                    <a:lstStyle/>
                    <a:p>
                      <a:pPr marL="190500" indent="0"/>
                      <a:r>
                        <a:rPr lang="en-US" sz="1000" b="1">
                          <a:solidFill>
                            <a:srgbClr val="302841"/>
                          </a:solidFill>
                          <a:latin typeface="Arial"/>
                        </a:rPr>
                        <a:t>pH Range</a:t>
                      </a:r>
                    </a:p>
                  </a:txBody>
                  <a:tcPr marL="0" marR="0" marT="0" marB="0">
                    <a:solidFill>
                      <a:srgbClr val="4AACC5"/>
                    </a:solidFill>
                  </a:tcPr>
                </a:tc>
                <a:tc>
                  <a:txBody>
                    <a:bodyPr/>
                    <a:lstStyle/>
                    <a:p>
                      <a:pPr marL="127000" indent="0"/>
                      <a:r>
                        <a:rPr lang="en-US" sz="1000" b="1">
                          <a:solidFill>
                            <a:srgbClr val="302841"/>
                          </a:solidFill>
                          <a:latin typeface="Arial"/>
                        </a:rPr>
                        <a:t>Acid</a:t>
                      </a:r>
                    </a:p>
                  </a:txBody>
                  <a:tcPr marL="0" marR="0" marT="0" marB="0">
                    <a:solidFill>
                      <a:srgbClr val="4AACC5"/>
                    </a:solidFill>
                  </a:tcPr>
                </a:tc>
                <a:tc>
                  <a:txBody>
                    <a:bodyPr/>
                    <a:lstStyle/>
                    <a:p>
                      <a:pPr marL="190500" indent="0"/>
                      <a:r>
                        <a:rPr lang="en-US" sz="1000" b="1">
                          <a:solidFill>
                            <a:srgbClr val="302841"/>
                          </a:solidFill>
                          <a:latin typeface="Arial"/>
                        </a:rPr>
                        <a:t>Base</a:t>
                      </a:r>
                    </a:p>
                  </a:txBody>
                  <a:tcPr marL="0" marR="0" marT="0" marB="0">
                    <a:solidFill>
                      <a:srgbClr val="4AACC5"/>
                    </a:solidFill>
                  </a:tcPr>
                </a:tc>
                <a:extLst>
                  <a:ext uri="{0D108BD9-81ED-4DB2-BD59-A6C34878D82A}"/>
                </a:extLst>
              </a:tr>
              <a:tr h="195068">
                <a:tc>
                  <a:txBody>
                    <a:bodyPr/>
                    <a:lstStyle/>
                    <a:p>
                      <a:pPr indent="0"/>
                      <a:r>
                        <a:rPr lang="en-US" sz="1000" b="1">
                          <a:solidFill>
                            <a:srgbClr val="494353"/>
                          </a:solidFill>
                          <a:latin typeface="Arial"/>
                        </a:rPr>
                        <a:t>Thymol Blue</a:t>
                      </a:r>
                    </a:p>
                  </a:txBody>
                  <a:tcPr marL="0" marR="0" marT="0" marB="0" anchor="b"/>
                </a:tc>
                <a:tc>
                  <a:txBody>
                    <a:bodyPr/>
                    <a:lstStyle/>
                    <a:p>
                      <a:pPr marL="190500" indent="0"/>
                      <a:r>
                        <a:rPr lang="en-US" sz="1000">
                          <a:solidFill>
                            <a:srgbClr val="5C3841"/>
                          </a:solidFill>
                          <a:latin typeface="Arial"/>
                        </a:rPr>
                        <a:t>1 2 28</a:t>
                      </a:r>
                    </a:p>
                  </a:txBody>
                  <a:tcPr marL="0" marR="0" marT="0" marB="0" anchor="b"/>
                </a:tc>
                <a:tc>
                  <a:txBody>
                    <a:bodyPr/>
                    <a:lstStyle/>
                    <a:p>
                      <a:pPr marL="127000" indent="0"/>
                      <a:r>
                        <a:rPr lang="en-US" sz="1000">
                          <a:solidFill>
                            <a:srgbClr val="494353"/>
                          </a:solidFill>
                          <a:latin typeface="Arial"/>
                        </a:rPr>
                        <a:t>red</a:t>
                      </a:r>
                    </a:p>
                  </a:txBody>
                  <a:tcPr marL="0" marR="0" marT="0" marB="0" anchor="b"/>
                </a:tc>
                <a:tc>
                  <a:txBody>
                    <a:bodyPr/>
                    <a:lstStyle/>
                    <a:p>
                      <a:pPr marL="190500" indent="0"/>
                      <a:r>
                        <a:rPr lang="en-US" sz="1000">
                          <a:solidFill>
                            <a:srgbClr val="494353"/>
                          </a:solidFill>
                          <a:latin typeface="Arial"/>
                        </a:rPr>
                        <a:t>yellow</a:t>
                      </a:r>
                    </a:p>
                  </a:txBody>
                  <a:tcPr marL="0" marR="0" marT="0" marB="0" anchor="b"/>
                </a:tc>
                <a:extLst>
                  <a:ext uri="{0D108BD9-81ED-4DB2-BD59-A6C34878D82A}"/>
                </a:extLst>
              </a:tr>
              <a:tr h="198116">
                <a:tc>
                  <a:txBody>
                    <a:bodyPr/>
                    <a:lstStyle/>
                    <a:p>
                      <a:pPr indent="0"/>
                      <a:r>
                        <a:rPr lang="en-US" sz="1000" b="1">
                          <a:solidFill>
                            <a:srgbClr val="5C3841"/>
                          </a:solidFill>
                          <a:latin typeface="Arial"/>
                        </a:rPr>
                        <a:t>2,4-Dinitrophenol</a:t>
                      </a:r>
                    </a:p>
                  </a:txBody>
                  <a:tcPr marL="0" marR="0" marT="0" marB="0" anchor="b"/>
                </a:tc>
                <a:tc>
                  <a:txBody>
                    <a:bodyPr/>
                    <a:lstStyle/>
                    <a:p>
                      <a:pPr marL="190500" indent="0"/>
                      <a:r>
                        <a:rPr lang="en-US" sz="1000">
                          <a:solidFill>
                            <a:srgbClr val="494353"/>
                          </a:solidFill>
                          <a:latin typeface="Arial"/>
                        </a:rPr>
                        <a:t>2.44.0</a:t>
                      </a:r>
                    </a:p>
                  </a:txBody>
                  <a:tcPr marL="0" marR="0" marT="0" marB="0" anchor="b"/>
                </a:tc>
                <a:tc>
                  <a:txBody>
                    <a:bodyPr/>
                    <a:lstStyle/>
                    <a:p>
                      <a:pPr marL="127000" indent="0"/>
                      <a:r>
                        <a:rPr lang="en-US" sz="1000">
                          <a:solidFill>
                            <a:srgbClr val="5C3841"/>
                          </a:solidFill>
                          <a:latin typeface="Arial"/>
                        </a:rPr>
                        <a:t>colorless</a:t>
                      </a:r>
                    </a:p>
                  </a:txBody>
                  <a:tcPr marL="0" marR="0" marT="0" marB="0" anchor="b"/>
                </a:tc>
                <a:tc>
                  <a:txBody>
                    <a:bodyPr/>
                    <a:lstStyle/>
                    <a:p>
                      <a:pPr marL="190500" indent="0"/>
                      <a:r>
                        <a:rPr lang="en-US" sz="1000">
                          <a:solidFill>
                            <a:srgbClr val="494353"/>
                          </a:solidFill>
                          <a:latin typeface="Arial"/>
                        </a:rPr>
                        <a:t>yellow</a:t>
                      </a:r>
                    </a:p>
                  </a:txBody>
                  <a:tcPr marL="0" marR="0" marT="0" marB="0" anchor="b"/>
                </a:tc>
                <a:extLst>
                  <a:ext uri="{0D108BD9-81ED-4DB2-BD59-A6C34878D82A}"/>
                </a:extLst>
              </a:tr>
              <a:tr h="198116">
                <a:tc>
                  <a:txBody>
                    <a:bodyPr/>
                    <a:lstStyle/>
                    <a:p>
                      <a:pPr indent="0"/>
                      <a:r>
                        <a:rPr lang="en-US" sz="1000" b="1">
                          <a:solidFill>
                            <a:srgbClr val="5C3841"/>
                          </a:solidFill>
                          <a:latin typeface="Arial"/>
                        </a:rPr>
                        <a:t>Methyl yellow</a:t>
                      </a:r>
                    </a:p>
                  </a:txBody>
                  <a:tcPr marL="0" marR="0" marT="0" marB="0" anchor="b"/>
                </a:tc>
                <a:tc>
                  <a:txBody>
                    <a:bodyPr/>
                    <a:lstStyle/>
                    <a:p>
                      <a:pPr marL="190500" indent="0"/>
                      <a:r>
                        <a:rPr lang="en-US" sz="1000">
                          <a:solidFill>
                            <a:srgbClr val="494353"/>
                          </a:solidFill>
                          <a:latin typeface="Arial"/>
                        </a:rPr>
                        <a:t>2.94.0</a:t>
                      </a:r>
                    </a:p>
                  </a:txBody>
                  <a:tcPr marL="0" marR="0" marT="0" marB="0" anchor="b"/>
                </a:tc>
                <a:tc>
                  <a:txBody>
                    <a:bodyPr/>
                    <a:lstStyle/>
                    <a:p>
                      <a:pPr marL="127000" indent="0"/>
                      <a:r>
                        <a:rPr lang="en-US" sz="1000">
                          <a:solidFill>
                            <a:srgbClr val="494353"/>
                          </a:solidFill>
                          <a:latin typeface="Arial"/>
                        </a:rPr>
                        <a:t>red</a:t>
                      </a:r>
                    </a:p>
                  </a:txBody>
                  <a:tcPr marL="0" marR="0" marT="0" marB="0" anchor="b"/>
                </a:tc>
                <a:tc>
                  <a:txBody>
                    <a:bodyPr/>
                    <a:lstStyle/>
                    <a:p>
                      <a:pPr marL="190500" indent="0"/>
                      <a:r>
                        <a:rPr lang="en-US" sz="1000">
                          <a:solidFill>
                            <a:srgbClr val="5C4A57"/>
                          </a:solidFill>
                          <a:latin typeface="Arial"/>
                        </a:rPr>
                        <a:t>yellow</a:t>
                      </a:r>
                    </a:p>
                  </a:txBody>
                  <a:tcPr marL="0" marR="0" marT="0" marB="0" anchor="b"/>
                </a:tc>
                <a:extLst>
                  <a:ext uri="{0D108BD9-81ED-4DB2-BD59-A6C34878D82A}"/>
                </a:extLst>
              </a:tr>
              <a:tr h="213355">
                <a:tc>
                  <a:txBody>
                    <a:bodyPr/>
                    <a:lstStyle/>
                    <a:p>
                      <a:pPr indent="0"/>
                      <a:r>
                        <a:rPr lang="en-US" sz="1000" b="1">
                          <a:solidFill>
                            <a:srgbClr val="302841"/>
                          </a:solidFill>
                          <a:latin typeface="Arial"/>
                        </a:rPr>
                        <a:t>Methyl orange</a:t>
                      </a:r>
                    </a:p>
                  </a:txBody>
                  <a:tcPr marL="0" marR="0" marT="0" marB="0" anchor="b"/>
                </a:tc>
                <a:tc>
                  <a:txBody>
                    <a:bodyPr/>
                    <a:lstStyle/>
                    <a:p>
                      <a:pPr marL="190500" indent="0"/>
                      <a:r>
                        <a:rPr lang="en-US" sz="1000">
                          <a:solidFill>
                            <a:srgbClr val="5C3841"/>
                          </a:solidFill>
                          <a:latin typeface="Arial"/>
                        </a:rPr>
                        <a:t>3.14.4</a:t>
                      </a:r>
                    </a:p>
                  </a:txBody>
                  <a:tcPr marL="0" marR="0" marT="0" marB="0" anchor="b"/>
                </a:tc>
                <a:tc>
                  <a:txBody>
                    <a:bodyPr/>
                    <a:lstStyle/>
                    <a:p>
                      <a:pPr marL="127000" indent="0"/>
                      <a:r>
                        <a:rPr lang="en-US" sz="1000">
                          <a:solidFill>
                            <a:srgbClr val="494353"/>
                          </a:solidFill>
                          <a:latin typeface="Arial"/>
                        </a:rPr>
                        <a:t>red</a:t>
                      </a:r>
                    </a:p>
                  </a:txBody>
                  <a:tcPr marL="0" marR="0" marT="0" marB="0" anchor="b"/>
                </a:tc>
                <a:tc>
                  <a:txBody>
                    <a:bodyPr/>
                    <a:lstStyle/>
                    <a:p>
                      <a:pPr marL="190500" indent="0"/>
                      <a:r>
                        <a:rPr lang="en-US" sz="1000">
                          <a:solidFill>
                            <a:srgbClr val="494353"/>
                          </a:solidFill>
                          <a:latin typeface="Arial"/>
                        </a:rPr>
                        <a:t>orange</a:t>
                      </a:r>
                    </a:p>
                  </a:txBody>
                  <a:tcPr marL="0" marR="0" marT="0" marB="0" anchor="b"/>
                </a:tc>
                <a:extLst>
                  <a:ext uri="{0D108BD9-81ED-4DB2-BD59-A6C34878D82A}"/>
                </a:extLst>
              </a:tr>
              <a:tr h="198116">
                <a:tc>
                  <a:txBody>
                    <a:bodyPr/>
                    <a:lstStyle/>
                    <a:p>
                      <a:pPr indent="0"/>
                      <a:r>
                        <a:rPr lang="en-US" sz="1000" b="1">
                          <a:solidFill>
                            <a:srgbClr val="5C3841"/>
                          </a:solidFill>
                          <a:latin typeface="Arial"/>
                        </a:rPr>
                        <a:t>Bromphenolblue</a:t>
                      </a:r>
                    </a:p>
                  </a:txBody>
                  <a:tcPr marL="0" marR="0" marT="0" marB="0" anchor="b"/>
                </a:tc>
                <a:tc>
                  <a:txBody>
                    <a:bodyPr/>
                    <a:lstStyle/>
                    <a:p>
                      <a:pPr marL="190500" indent="0"/>
                      <a:r>
                        <a:rPr lang="en-US" sz="1000">
                          <a:solidFill>
                            <a:srgbClr val="494353"/>
                          </a:solidFill>
                          <a:latin typeface="Arial"/>
                        </a:rPr>
                        <a:t>3.04.6</a:t>
                      </a:r>
                    </a:p>
                  </a:txBody>
                  <a:tcPr marL="0" marR="0" marT="0" marB="0" anchor="b"/>
                </a:tc>
                <a:tc>
                  <a:txBody>
                    <a:bodyPr/>
                    <a:lstStyle/>
                    <a:p>
                      <a:pPr marL="127000" indent="0"/>
                      <a:r>
                        <a:rPr lang="en-US" sz="1000">
                          <a:solidFill>
                            <a:srgbClr val="494353"/>
                          </a:solidFill>
                          <a:latin typeface="Arial"/>
                        </a:rPr>
                        <a:t>yellow</a:t>
                      </a:r>
                    </a:p>
                  </a:txBody>
                  <a:tcPr marL="0" marR="0" marT="0" marB="0" anchor="b"/>
                </a:tc>
                <a:tc>
                  <a:txBody>
                    <a:bodyPr/>
                    <a:lstStyle/>
                    <a:p>
                      <a:pPr marL="190500" indent="0"/>
                      <a:r>
                        <a:rPr lang="en-US" sz="1000">
                          <a:solidFill>
                            <a:srgbClr val="5C3841"/>
                          </a:solidFill>
                          <a:latin typeface="Arial"/>
                        </a:rPr>
                        <a:t>blue-violet</a:t>
                      </a:r>
                    </a:p>
                  </a:txBody>
                  <a:tcPr marL="0" marR="0" marT="0" marB="0" anchor="b"/>
                </a:tc>
                <a:extLst>
                  <a:ext uri="{0D108BD9-81ED-4DB2-BD59-A6C34878D82A}"/>
                </a:extLst>
              </a:tr>
              <a:tr h="198116">
                <a:tc>
                  <a:txBody>
                    <a:bodyPr/>
                    <a:lstStyle/>
                    <a:p>
                      <a:pPr indent="0"/>
                      <a:r>
                        <a:rPr lang="en-US" sz="1000" b="1">
                          <a:solidFill>
                            <a:srgbClr val="494353"/>
                          </a:solidFill>
                          <a:latin typeface="Arial"/>
                        </a:rPr>
                        <a:t>Methyl red</a:t>
                      </a:r>
                    </a:p>
                  </a:txBody>
                  <a:tcPr marL="0" marR="0" marT="0" marB="0" anchor="b"/>
                </a:tc>
                <a:tc>
                  <a:txBody>
                    <a:bodyPr/>
                    <a:lstStyle/>
                    <a:p>
                      <a:pPr marL="190500" indent="0"/>
                      <a:r>
                        <a:rPr lang="en-US" sz="1000">
                          <a:solidFill>
                            <a:srgbClr val="494353"/>
                          </a:solidFill>
                          <a:latin typeface="Arial"/>
                        </a:rPr>
                        <a:t>4.4-6 2</a:t>
                      </a:r>
                    </a:p>
                  </a:txBody>
                  <a:tcPr marL="0" marR="0" marT="0" marB="0" anchor="b"/>
                </a:tc>
                <a:tc>
                  <a:txBody>
                    <a:bodyPr/>
                    <a:lstStyle/>
                    <a:p>
                      <a:pPr marL="127000" indent="0"/>
                      <a:r>
                        <a:rPr lang="en-US" sz="1000">
                          <a:solidFill>
                            <a:srgbClr val="494353"/>
                          </a:solidFill>
                          <a:latin typeface="Arial"/>
                        </a:rPr>
                        <a:t>red</a:t>
                      </a:r>
                    </a:p>
                  </a:txBody>
                  <a:tcPr marL="0" marR="0" marT="0" marB="0" anchor="b"/>
                </a:tc>
                <a:tc>
                  <a:txBody>
                    <a:bodyPr/>
                    <a:lstStyle/>
                    <a:p>
                      <a:pPr marL="190500" indent="0"/>
                      <a:r>
                        <a:rPr lang="en-US" sz="1000" dirty="0">
                          <a:solidFill>
                            <a:srgbClr val="494353"/>
                          </a:solidFill>
                          <a:latin typeface="Arial"/>
                        </a:rPr>
                        <a:t>yellow</a:t>
                      </a:r>
                    </a:p>
                  </a:txBody>
                  <a:tcPr marL="0" marR="0" marT="0" marB="0" anchor="b"/>
                </a:tc>
                <a:extLst>
                  <a:ext uri="{0D108BD9-81ED-4DB2-BD59-A6C34878D82A}"/>
                </a:extLst>
              </a:tr>
              <a:tr h="210307">
                <a:tc>
                  <a:txBody>
                    <a:bodyPr/>
                    <a:lstStyle/>
                    <a:p>
                      <a:pPr indent="0"/>
                      <a:r>
                        <a:rPr lang="en-US" sz="1000" b="1">
                          <a:solidFill>
                            <a:srgbClr val="5C3841"/>
                          </a:solidFill>
                          <a:latin typeface="Arial"/>
                        </a:rPr>
                        <a:t>p-Nitrophenol</a:t>
                      </a:r>
                    </a:p>
                  </a:txBody>
                  <a:tcPr marL="0" marR="0" marT="0" marB="0" anchor="b"/>
                </a:tc>
                <a:tc>
                  <a:txBody>
                    <a:bodyPr/>
                    <a:lstStyle/>
                    <a:p>
                      <a:pPr marL="190500" indent="0"/>
                      <a:r>
                        <a:rPr lang="en-US" sz="1000">
                          <a:solidFill>
                            <a:srgbClr val="494353"/>
                          </a:solidFill>
                          <a:latin typeface="Arial"/>
                        </a:rPr>
                        <a:t>50-7.0</a:t>
                      </a:r>
                    </a:p>
                  </a:txBody>
                  <a:tcPr marL="0" marR="0" marT="0" marB="0" anchor="b"/>
                </a:tc>
                <a:tc>
                  <a:txBody>
                    <a:bodyPr/>
                    <a:lstStyle/>
                    <a:p>
                      <a:pPr marL="127000" indent="0"/>
                      <a:r>
                        <a:rPr lang="en-US" sz="1000">
                          <a:solidFill>
                            <a:srgbClr val="5C3841"/>
                          </a:solidFill>
                          <a:latin typeface="Arial"/>
                        </a:rPr>
                        <a:t>colorless</a:t>
                      </a:r>
                    </a:p>
                  </a:txBody>
                  <a:tcPr marL="0" marR="0" marT="0" marB="0" anchor="b"/>
                </a:tc>
                <a:tc>
                  <a:txBody>
                    <a:bodyPr/>
                    <a:lstStyle/>
                    <a:p>
                      <a:pPr marL="190500" indent="0"/>
                      <a:r>
                        <a:rPr lang="en-US" sz="1000">
                          <a:solidFill>
                            <a:srgbClr val="494353"/>
                          </a:solidFill>
                          <a:latin typeface="Arial"/>
                        </a:rPr>
                        <a:t>yellow</a:t>
                      </a:r>
                    </a:p>
                  </a:txBody>
                  <a:tcPr marL="0" marR="0" marT="0" marB="0" anchor="b"/>
                </a:tc>
                <a:extLst>
                  <a:ext uri="{0D108BD9-81ED-4DB2-BD59-A6C34878D82A}"/>
                </a:extLst>
              </a:tr>
              <a:tr h="198116">
                <a:tc>
                  <a:txBody>
                    <a:bodyPr/>
                    <a:lstStyle/>
                    <a:p>
                      <a:pPr indent="0"/>
                      <a:r>
                        <a:rPr lang="en-US" sz="1000" b="1">
                          <a:solidFill>
                            <a:srgbClr val="302841"/>
                          </a:solidFill>
                          <a:latin typeface="Arial"/>
                        </a:rPr>
                        <a:t>Phenol red</a:t>
                      </a:r>
                    </a:p>
                  </a:txBody>
                  <a:tcPr marL="0" marR="0" marT="0" marB="0" anchor="b"/>
                </a:tc>
                <a:tc>
                  <a:txBody>
                    <a:bodyPr/>
                    <a:lstStyle/>
                    <a:p>
                      <a:pPr marL="190500" indent="0"/>
                      <a:r>
                        <a:rPr lang="en-US" sz="1000">
                          <a:solidFill>
                            <a:srgbClr val="494353"/>
                          </a:solidFill>
                          <a:latin typeface="Arial"/>
                        </a:rPr>
                        <a:t>6.4-8.0</a:t>
                      </a:r>
                    </a:p>
                  </a:txBody>
                  <a:tcPr marL="0" marR="0" marT="0" marB="0" anchor="b"/>
                </a:tc>
                <a:tc>
                  <a:txBody>
                    <a:bodyPr/>
                    <a:lstStyle/>
                    <a:p>
                      <a:pPr marL="127000" indent="0"/>
                      <a:r>
                        <a:rPr lang="en-US" sz="1000">
                          <a:solidFill>
                            <a:srgbClr val="5C4A57"/>
                          </a:solidFill>
                          <a:latin typeface="Arial"/>
                        </a:rPr>
                        <a:t>yellow</a:t>
                      </a:r>
                    </a:p>
                  </a:txBody>
                  <a:tcPr marL="0" marR="0" marT="0" marB="0" anchor="b"/>
                </a:tc>
                <a:tc>
                  <a:txBody>
                    <a:bodyPr/>
                    <a:lstStyle/>
                    <a:p>
                      <a:pPr marL="190500" indent="0"/>
                      <a:r>
                        <a:rPr lang="en-US" sz="1000">
                          <a:solidFill>
                            <a:srgbClr val="494353"/>
                          </a:solidFill>
                          <a:latin typeface="Arial"/>
                        </a:rPr>
                        <a:t>red</a:t>
                      </a:r>
                    </a:p>
                  </a:txBody>
                  <a:tcPr marL="0" marR="0" marT="0" marB="0" anchor="b"/>
                </a:tc>
                <a:extLst>
                  <a:ext uri="{0D108BD9-81ED-4DB2-BD59-A6C34878D82A}"/>
                </a:extLst>
              </a:tr>
              <a:tr h="201164">
                <a:tc>
                  <a:txBody>
                    <a:bodyPr/>
                    <a:lstStyle/>
                    <a:p>
                      <a:pPr indent="0"/>
                      <a:r>
                        <a:rPr lang="en-US" sz="1000" b="1">
                          <a:solidFill>
                            <a:srgbClr val="302841"/>
                          </a:solidFill>
                          <a:latin typeface="Arial"/>
                        </a:rPr>
                        <a:t>Thymol blue</a:t>
                      </a:r>
                    </a:p>
                  </a:txBody>
                  <a:tcPr marL="0" marR="0" marT="0" marB="0" anchor="b"/>
                </a:tc>
                <a:tc>
                  <a:txBody>
                    <a:bodyPr/>
                    <a:lstStyle/>
                    <a:p>
                      <a:pPr marL="190500" indent="0"/>
                      <a:r>
                        <a:rPr lang="en-US" sz="1000">
                          <a:solidFill>
                            <a:srgbClr val="494353"/>
                          </a:solidFill>
                          <a:latin typeface="Arial"/>
                        </a:rPr>
                        <a:t>8.0-96</a:t>
                      </a:r>
                    </a:p>
                  </a:txBody>
                  <a:tcPr marL="0" marR="0" marT="0" marB="0" anchor="b"/>
                </a:tc>
                <a:tc>
                  <a:txBody>
                    <a:bodyPr/>
                    <a:lstStyle/>
                    <a:p>
                      <a:pPr marL="127000" indent="0"/>
                      <a:r>
                        <a:rPr lang="en-US" sz="1000">
                          <a:solidFill>
                            <a:srgbClr val="494353"/>
                          </a:solidFill>
                          <a:latin typeface="Arial"/>
                        </a:rPr>
                        <a:t>yellow</a:t>
                      </a:r>
                    </a:p>
                  </a:txBody>
                  <a:tcPr marL="0" marR="0" marT="0" marB="0" anchor="b"/>
                </a:tc>
                <a:tc>
                  <a:txBody>
                    <a:bodyPr/>
                    <a:lstStyle/>
                    <a:p>
                      <a:pPr marL="190500" indent="0"/>
                      <a:r>
                        <a:rPr lang="en-US" sz="1000">
                          <a:solidFill>
                            <a:srgbClr val="5C3841"/>
                          </a:solidFill>
                          <a:latin typeface="Arial"/>
                        </a:rPr>
                        <a:t>blue</a:t>
                      </a:r>
                    </a:p>
                  </a:txBody>
                  <a:tcPr marL="0" marR="0" marT="0" marB="0" anchor="b"/>
                </a:tc>
                <a:extLst>
                  <a:ext uri="{0D108BD9-81ED-4DB2-BD59-A6C34878D82A}"/>
                </a:extLst>
              </a:tr>
              <a:tr h="210307">
                <a:tc>
                  <a:txBody>
                    <a:bodyPr/>
                    <a:lstStyle/>
                    <a:p>
                      <a:pPr indent="0"/>
                      <a:r>
                        <a:rPr lang="en-US" sz="1000" b="1">
                          <a:solidFill>
                            <a:srgbClr val="494353"/>
                          </a:solidFill>
                          <a:latin typeface="Arial"/>
                        </a:rPr>
                        <a:t>Phenolphthalein</a:t>
                      </a:r>
                    </a:p>
                  </a:txBody>
                  <a:tcPr marL="0" marR="0" marT="0" marB="0"/>
                </a:tc>
                <a:tc>
                  <a:txBody>
                    <a:bodyPr/>
                    <a:lstStyle/>
                    <a:p>
                      <a:pPr marL="190500" indent="0"/>
                      <a:r>
                        <a:rPr lang="en-US" sz="1000">
                          <a:solidFill>
                            <a:srgbClr val="57566D"/>
                          </a:solidFill>
                          <a:latin typeface="Arial"/>
                        </a:rPr>
                        <a:t>8.0-10.0</a:t>
                      </a:r>
                    </a:p>
                  </a:txBody>
                  <a:tcPr marL="0" marR="0" marT="0" marB="0" anchor="b"/>
                </a:tc>
                <a:tc>
                  <a:txBody>
                    <a:bodyPr/>
                    <a:lstStyle/>
                    <a:p>
                      <a:pPr marL="127000" indent="0"/>
                      <a:r>
                        <a:rPr lang="en-US" sz="1000">
                          <a:solidFill>
                            <a:srgbClr val="5C3841"/>
                          </a:solidFill>
                          <a:latin typeface="Arial"/>
                        </a:rPr>
                        <a:t>colorless</a:t>
                      </a:r>
                    </a:p>
                  </a:txBody>
                  <a:tcPr marL="0" marR="0" marT="0" marB="0"/>
                </a:tc>
                <a:tc>
                  <a:txBody>
                    <a:bodyPr/>
                    <a:lstStyle/>
                    <a:p>
                      <a:pPr marL="190500" indent="0"/>
                      <a:r>
                        <a:rPr lang="en-US" sz="1000">
                          <a:solidFill>
                            <a:srgbClr val="494353"/>
                          </a:solidFill>
                          <a:latin typeface="Arial"/>
                        </a:rPr>
                        <a:t>red</a:t>
                      </a:r>
                    </a:p>
                  </a:txBody>
                  <a:tcPr marL="0" marR="0" marT="0" marB="0"/>
                </a:tc>
                <a:extLst>
                  <a:ext uri="{0D108BD9-81ED-4DB2-BD59-A6C34878D82A}"/>
                </a:extLst>
              </a:tr>
              <a:tr h="198116">
                <a:tc>
                  <a:txBody>
                    <a:bodyPr/>
                    <a:lstStyle/>
                    <a:p>
                      <a:pPr indent="0"/>
                      <a:r>
                        <a:rPr lang="en-US" sz="1000" b="1">
                          <a:solidFill>
                            <a:srgbClr val="302841"/>
                          </a:solidFill>
                          <a:latin typeface="Arial"/>
                        </a:rPr>
                        <a:t>Alizarin yellow</a:t>
                      </a:r>
                    </a:p>
                  </a:txBody>
                  <a:tcPr marL="0" marR="0" marT="0" marB="0" anchor="b"/>
                </a:tc>
                <a:tc>
                  <a:txBody>
                    <a:bodyPr/>
                    <a:lstStyle/>
                    <a:p>
                      <a:pPr marL="190500" indent="0"/>
                      <a:r>
                        <a:rPr lang="en-US" sz="1000">
                          <a:solidFill>
                            <a:srgbClr val="57566D"/>
                          </a:solidFill>
                          <a:latin typeface="Arial"/>
                        </a:rPr>
                        <a:t>10.0-12.0</a:t>
                      </a:r>
                    </a:p>
                  </a:txBody>
                  <a:tcPr marL="0" marR="0" marT="0" marB="0" anchor="b"/>
                </a:tc>
                <a:tc>
                  <a:txBody>
                    <a:bodyPr/>
                    <a:lstStyle/>
                    <a:p>
                      <a:pPr marL="127000" indent="0"/>
                      <a:r>
                        <a:rPr lang="en-US" sz="1000">
                          <a:solidFill>
                            <a:srgbClr val="494353"/>
                          </a:solidFill>
                          <a:latin typeface="Arial"/>
                        </a:rPr>
                        <a:t>yellow</a:t>
                      </a:r>
                    </a:p>
                  </a:txBody>
                  <a:tcPr marL="0" marR="0" marT="0" marB="0" anchor="b"/>
                </a:tc>
                <a:tc>
                  <a:txBody>
                    <a:bodyPr/>
                    <a:lstStyle/>
                    <a:p>
                      <a:pPr marL="190500" indent="0"/>
                      <a:r>
                        <a:rPr lang="en-US" sz="1000">
                          <a:solidFill>
                            <a:srgbClr val="5C3841"/>
                          </a:solidFill>
                          <a:latin typeface="Arial"/>
                        </a:rPr>
                        <a:t>lilac</a:t>
                      </a:r>
                    </a:p>
                  </a:txBody>
                  <a:tcPr marL="0" marR="0" marT="0" marB="0" anchor="b"/>
                </a:tc>
                <a:extLst>
                  <a:ext uri="{0D108BD9-81ED-4DB2-BD59-A6C34878D82A}"/>
                </a:extLst>
              </a:tr>
              <a:tr h="198116">
                <a:tc>
                  <a:txBody>
                    <a:bodyPr/>
                    <a:lstStyle/>
                    <a:p>
                      <a:pPr indent="0"/>
                      <a:r>
                        <a:rPr lang="en-US" sz="1000" b="1">
                          <a:solidFill>
                            <a:srgbClr val="5C3841"/>
                          </a:solidFill>
                          <a:latin typeface="Arial"/>
                        </a:rPr>
                        <a:t>Salicyl yellow</a:t>
                      </a:r>
                    </a:p>
                  </a:txBody>
                  <a:tcPr marL="0" marR="0" marT="0" marB="0" anchor="b"/>
                </a:tc>
                <a:tc>
                  <a:txBody>
                    <a:bodyPr/>
                    <a:lstStyle/>
                    <a:p>
                      <a:pPr marL="190500" indent="0"/>
                      <a:r>
                        <a:rPr lang="en-US" sz="1000">
                          <a:solidFill>
                            <a:srgbClr val="57566D"/>
                          </a:solidFill>
                          <a:latin typeface="Arial"/>
                        </a:rPr>
                        <a:t>10.0-12.0</a:t>
                      </a:r>
                    </a:p>
                  </a:txBody>
                  <a:tcPr marL="0" marR="0" marT="0" marB="0" anchor="b"/>
                </a:tc>
                <a:tc>
                  <a:txBody>
                    <a:bodyPr/>
                    <a:lstStyle/>
                    <a:p>
                      <a:pPr marL="127000" indent="0"/>
                      <a:r>
                        <a:rPr lang="en-US" sz="1000">
                          <a:solidFill>
                            <a:srgbClr val="5C4A57"/>
                          </a:solidFill>
                          <a:latin typeface="Arial"/>
                        </a:rPr>
                        <a:t>yellow</a:t>
                      </a:r>
                    </a:p>
                  </a:txBody>
                  <a:tcPr marL="0" marR="0" marT="0" marB="0" anchor="b"/>
                </a:tc>
                <a:tc>
                  <a:txBody>
                    <a:bodyPr/>
                    <a:lstStyle/>
                    <a:p>
                      <a:pPr marL="190500" indent="0"/>
                      <a:r>
                        <a:rPr lang="en-US" sz="1000">
                          <a:solidFill>
                            <a:srgbClr val="5C3841"/>
                          </a:solidFill>
                          <a:latin typeface="Arial"/>
                        </a:rPr>
                        <a:t>orange-brown</a:t>
                      </a:r>
                    </a:p>
                  </a:txBody>
                  <a:tcPr marL="0" marR="0" marT="0" marB="0" anchor="b"/>
                </a:tc>
                <a:extLst>
                  <a:ext uri="{0D108BD9-81ED-4DB2-BD59-A6C34878D82A}"/>
                </a:extLst>
              </a:tr>
              <a:tr h="219451">
                <a:tc>
                  <a:txBody>
                    <a:bodyPr/>
                    <a:lstStyle/>
                    <a:p>
                      <a:pPr indent="0"/>
                      <a:r>
                        <a:rPr lang="en-US" sz="1000" b="1">
                          <a:solidFill>
                            <a:srgbClr val="302841"/>
                          </a:solidFill>
                          <a:latin typeface="Arial"/>
                        </a:rPr>
                        <a:t>Trinitrobenzoic acid</a:t>
                      </a:r>
                    </a:p>
                  </a:txBody>
                  <a:tcPr marL="0" marR="0" marT="0" marB="0"/>
                </a:tc>
                <a:tc>
                  <a:txBody>
                    <a:bodyPr/>
                    <a:lstStyle/>
                    <a:p>
                      <a:pPr marL="190500" indent="0"/>
                      <a:r>
                        <a:rPr lang="en-US" sz="1000">
                          <a:solidFill>
                            <a:srgbClr val="57566D"/>
                          </a:solidFill>
                          <a:latin typeface="Arial"/>
                        </a:rPr>
                        <a:t>12.0-13.4</a:t>
                      </a:r>
                    </a:p>
                  </a:txBody>
                  <a:tcPr marL="0" marR="0" marT="0" marB="0"/>
                </a:tc>
                <a:tc>
                  <a:txBody>
                    <a:bodyPr/>
                    <a:lstStyle/>
                    <a:p>
                      <a:pPr marL="127000" indent="0"/>
                      <a:r>
                        <a:rPr lang="en-US" sz="1000">
                          <a:solidFill>
                            <a:srgbClr val="5C3841"/>
                          </a:solidFill>
                          <a:latin typeface="Arial"/>
                        </a:rPr>
                        <a:t>colorless</a:t>
                      </a:r>
                    </a:p>
                  </a:txBody>
                  <a:tcPr marL="0" marR="0" marT="0" marB="0"/>
                </a:tc>
                <a:tc>
                  <a:txBody>
                    <a:bodyPr/>
                    <a:lstStyle/>
                    <a:p>
                      <a:pPr marL="190500" indent="0"/>
                      <a:r>
                        <a:rPr lang="en-US" sz="1000">
                          <a:solidFill>
                            <a:srgbClr val="494353"/>
                          </a:solidFill>
                          <a:latin typeface="Arial"/>
                        </a:rPr>
                        <a:t>orange-red</a:t>
                      </a:r>
                    </a:p>
                  </a:txBody>
                  <a:tcPr marL="0" marR="0" marT="0" marB="0"/>
                </a:tc>
                <a:extLst>
                  <a:ext uri="{0D108BD9-81ED-4DB2-BD59-A6C34878D82A}"/>
                </a:extLst>
              </a:tr>
            </a:tbl>
          </a:graphicData>
        </a:graphic>
      </p:graphicFrame>
      <p:sp>
        <p:nvSpPr>
          <p:cNvPr id="31825" name="Rectangle 5"/>
          <p:cNvSpPr>
            <a:spLocks noChangeArrowheads="1"/>
          </p:cNvSpPr>
          <p:nvPr/>
        </p:nvSpPr>
        <p:spPr bwMode="auto">
          <a:xfrm>
            <a:off x="328613" y="7570788"/>
            <a:ext cx="5286375" cy="172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lnSpc>
                <a:spcPts val="1563"/>
              </a:lnSpc>
              <a:spcBef>
                <a:spcPts val="1050"/>
              </a:spcBef>
            </a:pPr>
            <a:r>
              <a:rPr lang="en-US" sz="1400" b="1">
                <a:latin typeface="Times New Roman" panose="02020603050405020304" pitchFamily="18" charset="0"/>
              </a:rPr>
              <a:t>Types of Titration:</a:t>
            </a:r>
          </a:p>
          <a:p>
            <a:pPr algn="just" eaLnBrk="1" hangingPunct="1">
              <a:lnSpc>
                <a:spcPts val="1563"/>
              </a:lnSpc>
            </a:pPr>
            <a:r>
              <a:rPr lang="en-US" sz="1400">
                <a:latin typeface="Times New Roman" panose="02020603050405020304" pitchFamily="18" charset="0"/>
              </a:rPr>
              <a:t>1-    Neutralization (reaction of acid with base.).</a:t>
            </a:r>
          </a:p>
          <a:p>
            <a:pPr algn="just" eaLnBrk="1" hangingPunct="1">
              <a:lnSpc>
                <a:spcPts val="1563"/>
              </a:lnSpc>
            </a:pPr>
            <a:r>
              <a:rPr lang="en-US" sz="1400">
                <a:latin typeface="Times New Roman" panose="02020603050405020304" pitchFamily="18" charset="0"/>
              </a:rPr>
              <a:t>2-    Precipitation reaction.</a:t>
            </a:r>
          </a:p>
          <a:p>
            <a:pPr algn="just" eaLnBrk="1" hangingPunct="1">
              <a:spcAft>
                <a:spcPts val="213"/>
              </a:spcAft>
            </a:pPr>
            <a:r>
              <a:rPr lang="en-US" sz="1400">
                <a:latin typeface="Times New Roman" panose="02020603050405020304" pitchFamily="18" charset="0"/>
              </a:rPr>
              <a:t>3-    Oxidation - reduction reactions</a:t>
            </a:r>
          </a:p>
          <a:p>
            <a:pPr algn="just" eaLnBrk="1" hangingPunct="1">
              <a:spcAft>
                <a:spcPts val="1475"/>
              </a:spcAft>
            </a:pPr>
            <a:r>
              <a:rPr lang="en-US" sz="1400">
                <a:latin typeface="Times New Roman" panose="02020603050405020304" pitchFamily="18" charset="0"/>
              </a:rPr>
              <a:t>4-    Complex formation reactions</a:t>
            </a:r>
          </a:p>
          <a:p>
            <a:pPr algn="just" eaLnBrk="1" hangingPunct="1">
              <a:spcAft>
                <a:spcPts val="625"/>
              </a:spcAft>
            </a:pPr>
            <a:r>
              <a:rPr lang="en-US" sz="1400" b="1">
                <a:latin typeface="Times New Roman" panose="02020603050405020304" pitchFamily="18" charset="0"/>
              </a:rPr>
              <a:t>The reaction of strong acid/strong base</a:t>
            </a:r>
          </a:p>
          <a:p>
            <a:pPr algn="ctr" eaLnBrk="1" hangingPunct="1">
              <a:spcAft>
                <a:spcPts val="2100"/>
              </a:spcAft>
            </a:pPr>
            <a:r>
              <a:rPr lang="en-US" sz="1500" b="1">
                <a:latin typeface="Times New Roman" panose="02020603050405020304" pitchFamily="18" charset="0"/>
              </a:rPr>
              <a:t>HCl(aq) + NaOH(aq) ^ NaCl(aq) + H</a:t>
            </a:r>
            <a:r>
              <a:rPr lang="en-US" sz="1000" b="1">
                <a:latin typeface="Times New Roman" panose="02020603050405020304" pitchFamily="18" charset="0"/>
              </a:rPr>
              <a:t>2</a:t>
            </a:r>
            <a:r>
              <a:rPr lang="en-US" sz="1500" b="1">
                <a:latin typeface="Times New Roman" panose="02020603050405020304" pitchFamily="18" charset="0"/>
              </a:rPr>
              <a:t>O(l)</a:t>
            </a:r>
          </a:p>
        </p:txBody>
      </p:sp>
      <p:sp>
        <p:nvSpPr>
          <p:cNvPr id="31826" name="Rectangle 6"/>
          <p:cNvSpPr>
            <a:spLocks noChangeArrowheads="1"/>
          </p:cNvSpPr>
          <p:nvPr/>
        </p:nvSpPr>
        <p:spPr bwMode="auto">
          <a:xfrm>
            <a:off x="325438" y="9647238"/>
            <a:ext cx="565150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spcBef>
                <a:spcPts val="2100"/>
              </a:spcBef>
              <a:spcAft>
                <a:spcPts val="1475"/>
              </a:spcAft>
            </a:pPr>
            <a:r>
              <a:rPr lang="en-US" sz="1400" b="1">
                <a:latin typeface="Times New Roman" panose="02020603050405020304" pitchFamily="18" charset="0"/>
              </a:rPr>
              <a:t>2.    </a:t>
            </a:r>
            <a:r>
              <a:rPr lang="en-US" sz="1400" b="1" u="sng">
                <a:latin typeface="Times New Roman" panose="02020603050405020304" pitchFamily="18" charset="0"/>
              </a:rPr>
              <a:t>Objective:</a:t>
            </a:r>
            <a:r>
              <a:rPr lang="en-US" sz="1400" b="1">
                <a:latin typeface="Times New Roman" panose="02020603050405020304" pitchFamily="18" charset="0"/>
              </a:rPr>
              <a:t> </a:t>
            </a:r>
            <a:r>
              <a:rPr lang="en-US" sz="1400">
                <a:latin typeface="Times New Roman" panose="02020603050405020304" pitchFamily="18" charset="0"/>
              </a:rPr>
              <a:t>To determine the molarity of an unknown concentration of HCL.</a:t>
            </a:r>
          </a:p>
          <a:p>
            <a:pPr algn="just" eaLnBrk="1" hangingPunct="1"/>
            <a:r>
              <a:rPr lang="en-US" sz="1400" b="1">
                <a:latin typeface="Times New Roman" panose="02020603050405020304" pitchFamily="18" charset="0"/>
              </a:rPr>
              <a:t>3.    </a:t>
            </a:r>
            <a:r>
              <a:rPr lang="en-US" sz="1400" b="1" u="sng">
                <a:latin typeface="Times New Roman" panose="02020603050405020304" pitchFamily="18" charset="0"/>
              </a:rPr>
              <a:t>Materials:</a:t>
            </a:r>
          </a:p>
        </p:txBody>
      </p:sp>
      <p:sp>
        <p:nvSpPr>
          <p:cNvPr id="31827" name="Rectangle 7"/>
          <p:cNvSpPr>
            <a:spLocks noChangeArrowheads="1"/>
          </p:cNvSpPr>
          <p:nvPr/>
        </p:nvSpPr>
        <p:spPr bwMode="auto">
          <a:xfrm>
            <a:off x="3667125" y="10363200"/>
            <a:ext cx="1635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sz="1100">
                <a:latin typeface="Times New Roman" panose="02020603050405020304" pitchFamily="18" charset="0"/>
              </a:rPr>
              <a:t>17</a:t>
            </a:r>
          </a:p>
        </p:txBody>
      </p:sp>
      <p:pic>
        <p:nvPicPr>
          <p:cNvPr id="31828"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30188" y="65088"/>
            <a:ext cx="3840162"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1"/>
          <p:cNvSpPr>
            <a:spLocks noChangeArrowheads="1"/>
          </p:cNvSpPr>
          <p:nvPr/>
        </p:nvSpPr>
        <p:spPr bwMode="auto">
          <a:xfrm>
            <a:off x="323850" y="361950"/>
            <a:ext cx="68326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lnSpc>
                <a:spcPts val="1613"/>
              </a:lnSpc>
              <a:spcAft>
                <a:spcPts val="1050"/>
              </a:spcAft>
            </a:pPr>
            <a:r>
              <a:rPr lang="en-US" sz="1400">
                <a:latin typeface="Times New Roman" panose="02020603050405020304" pitchFamily="18" charset="0"/>
              </a:rPr>
              <a:t>Ring stand, 1 Erlenmeyer flask, phenolphthalein, Buret, DI water, 0.5 NaOH, double buret Clamp, unknown acid, 2 beakers funnel</a:t>
            </a:r>
          </a:p>
          <a:p>
            <a:pPr eaLnBrk="1" hangingPunct="1">
              <a:spcAft>
                <a:spcPts val="1050"/>
              </a:spcAft>
            </a:pPr>
            <a:r>
              <a:rPr lang="en-US" sz="1400" b="1">
                <a:latin typeface="Times New Roman" panose="02020603050405020304" pitchFamily="18" charset="0"/>
              </a:rPr>
              <a:t>4. </a:t>
            </a:r>
            <a:r>
              <a:rPr lang="en-US" sz="1400" b="1" u="sng">
                <a:latin typeface="Times New Roman" panose="02020603050405020304" pitchFamily="18" charset="0"/>
              </a:rPr>
              <a:t>Procedure</a:t>
            </a:r>
            <a:r>
              <a:rPr lang="en-US" sz="1400" u="sng">
                <a:latin typeface="Times New Roman" panose="02020603050405020304" pitchFamily="18" charset="0"/>
              </a:rPr>
              <a:t>:</a:t>
            </a:r>
          </a:p>
        </p:txBody>
      </p:sp>
      <p:sp>
        <p:nvSpPr>
          <p:cNvPr id="32771" name="Rectangle 2"/>
          <p:cNvSpPr>
            <a:spLocks noChangeArrowheads="1"/>
          </p:cNvSpPr>
          <p:nvPr/>
        </p:nvSpPr>
        <p:spPr bwMode="auto">
          <a:xfrm>
            <a:off x="554038" y="1355725"/>
            <a:ext cx="6608762" cy="5100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50825" indent="-2286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lnSpc>
                <a:spcPts val="1613"/>
              </a:lnSpc>
              <a:spcBef>
                <a:spcPts val="1050"/>
              </a:spcBef>
            </a:pPr>
            <a:r>
              <a:rPr lang="en-US" sz="1400">
                <a:latin typeface="Times New Roman" panose="02020603050405020304" pitchFamily="18" charset="0"/>
              </a:rPr>
              <a:t>1.    Set up the ring stand, buret, and double buret clamp. Make sure that the buret remains vertical at all times.</a:t>
            </a:r>
          </a:p>
          <a:p>
            <a:pPr algn="just" eaLnBrk="1" hangingPunct="1">
              <a:lnSpc>
                <a:spcPts val="1613"/>
              </a:lnSpc>
            </a:pPr>
            <a:r>
              <a:rPr lang="en-US" sz="1400">
                <a:latin typeface="Times New Roman" panose="02020603050405020304" pitchFamily="18" charset="0"/>
              </a:rPr>
              <a:t>2.    Add some DI water to the buret to check for leaks. If there are no leaks, drain the DI water completely from.</a:t>
            </a:r>
          </a:p>
          <a:p>
            <a:pPr algn="just" eaLnBrk="1" hangingPunct="1">
              <a:lnSpc>
                <a:spcPts val="1613"/>
              </a:lnSpc>
            </a:pPr>
            <a:r>
              <a:rPr lang="en-US" sz="1400">
                <a:latin typeface="Times New Roman" panose="02020603050405020304" pitchFamily="18" charset="0"/>
              </a:rPr>
              <a:t>3.    Carefully add the HCl to the buret. You will need to drain some of the HCl from the buret to fill the tip. Fill the buret so that the meniscus of the HCl is sitting on the 0.00 mL mark with the tip filled.</a:t>
            </a:r>
          </a:p>
          <a:p>
            <a:pPr algn="just" eaLnBrk="1" hangingPunct="1">
              <a:lnSpc>
                <a:spcPts val="1613"/>
              </a:lnSpc>
            </a:pPr>
            <a:r>
              <a:rPr lang="en-US" sz="1400">
                <a:latin typeface="Times New Roman" panose="02020603050405020304" pitchFamily="18" charset="0"/>
              </a:rPr>
              <a:t>4.    Using the graduated cylinder add about 10 mL of DI water to a 250 mL Erlenmeyer flask.</a:t>
            </a:r>
          </a:p>
          <a:p>
            <a:pPr algn="just" eaLnBrk="1" hangingPunct="1">
              <a:lnSpc>
                <a:spcPts val="1613"/>
              </a:lnSpc>
            </a:pPr>
            <a:r>
              <a:rPr lang="en-US" sz="1400">
                <a:latin typeface="Times New Roman" panose="02020603050405020304" pitchFamily="18" charset="0"/>
              </a:rPr>
              <a:t>5.    Add exactly 10 mL HCl to the water in the Erlenmeyer flask.</a:t>
            </a:r>
          </a:p>
          <a:p>
            <a:pPr algn="just" eaLnBrk="1" hangingPunct="1">
              <a:lnSpc>
                <a:spcPts val="1613"/>
              </a:lnSpc>
            </a:pPr>
            <a:r>
              <a:rPr lang="en-US" sz="1400">
                <a:latin typeface="Times New Roman" panose="02020603050405020304" pitchFamily="18" charset="0"/>
              </a:rPr>
              <a:t>6.    Add 2 - 3 drops of phenolphthalein to the Base solution in the Erlenmeyer flask.</a:t>
            </a:r>
          </a:p>
          <a:p>
            <a:pPr algn="just" eaLnBrk="1" hangingPunct="1">
              <a:lnSpc>
                <a:spcPts val="1613"/>
              </a:lnSpc>
            </a:pPr>
            <a:r>
              <a:rPr lang="en-US" sz="1400">
                <a:latin typeface="Times New Roman" panose="02020603050405020304" pitchFamily="18" charset="0"/>
              </a:rPr>
              <a:t>7.    Place the Erlenmeyer under the buret. Place a sheet of white paper under the Erlenmeyer.</a:t>
            </a:r>
          </a:p>
          <a:p>
            <a:pPr algn="just" eaLnBrk="1" hangingPunct="1">
              <a:lnSpc>
                <a:spcPts val="1613"/>
              </a:lnSpc>
            </a:pPr>
            <a:r>
              <a:rPr lang="en-US" sz="1400">
                <a:latin typeface="Times New Roman" panose="02020603050405020304" pitchFamily="18" charset="0"/>
              </a:rPr>
              <a:t>8.    You are now ready to begin titrating. Carefully add about 1 mL of the unknown acid HCl from the buret to the Erlenmeyer flask and swirl to mix. Continue adding 1 mL increments until you begin to see a pink color. The pink color should appear briefly and then quickly disappear. Be careful not to splash on the sides of the flask. If you do, you can add a small amount of DI water to your flask. As you near the endpoint, the pink color should stay longer, but will still disappear when the flask is swirled.</a:t>
            </a:r>
          </a:p>
          <a:p>
            <a:pPr algn="just" eaLnBrk="1" hangingPunct="1">
              <a:lnSpc>
                <a:spcPts val="1613"/>
              </a:lnSpc>
            </a:pPr>
            <a:r>
              <a:rPr lang="en-US" sz="1400">
                <a:latin typeface="Times New Roman" panose="02020603050405020304" pitchFamily="18" charset="0"/>
              </a:rPr>
              <a:t>9.    Clean out the Erlenmeyer flask and repeat steps 2 - 3 times more. The solution in the Erlenmeyer can be poured down the drain. Before you start the third trial, make sure that you have enough HCl in the buret to complete the titration (use your values from the first and second trials to estimate the amount needed for the third trial).</a:t>
            </a:r>
          </a:p>
          <a:p>
            <a:pPr algn="just" eaLnBrk="1" hangingPunct="1">
              <a:lnSpc>
                <a:spcPts val="1613"/>
              </a:lnSpc>
              <a:spcAft>
                <a:spcPts val="838"/>
              </a:spcAft>
            </a:pPr>
            <a:r>
              <a:rPr lang="en-US" sz="1400">
                <a:latin typeface="Times New Roman" panose="02020603050405020304" pitchFamily="18" charset="0"/>
              </a:rPr>
              <a:t>10.    Clean out the Erlenmeyer and dispose of any remaining acid or base by mixing together to neutralization, turn on the water, and drain into the sink.</a:t>
            </a:r>
          </a:p>
        </p:txBody>
      </p:sp>
      <p:sp>
        <p:nvSpPr>
          <p:cNvPr id="32772" name="Rectangle 3"/>
          <p:cNvSpPr>
            <a:spLocks noChangeArrowheads="1"/>
          </p:cNvSpPr>
          <p:nvPr/>
        </p:nvSpPr>
        <p:spPr bwMode="auto">
          <a:xfrm>
            <a:off x="323850" y="6650038"/>
            <a:ext cx="2776538" cy="99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lnSpc>
                <a:spcPts val="1613"/>
              </a:lnSpc>
              <a:spcBef>
                <a:spcPts val="838"/>
              </a:spcBef>
            </a:pPr>
            <a:r>
              <a:rPr lang="en-US" sz="1400" b="1">
                <a:latin typeface="Times New Roman" panose="02020603050405020304" pitchFamily="18" charset="0"/>
              </a:rPr>
              <a:t>5. </a:t>
            </a:r>
            <a:r>
              <a:rPr lang="en-US" sz="1400" b="1" u="sng">
                <a:latin typeface="Times New Roman" panose="02020603050405020304" pitchFamily="18" charset="0"/>
              </a:rPr>
              <a:t>Calculation</a:t>
            </a:r>
            <a:r>
              <a:rPr lang="en-US" sz="1400">
                <a:latin typeface="Times New Roman" panose="02020603050405020304" pitchFamily="18" charset="0"/>
              </a:rPr>
              <a:t>:</a:t>
            </a:r>
          </a:p>
          <a:p>
            <a:pPr algn="just" eaLnBrk="1" hangingPunct="1">
              <a:lnSpc>
                <a:spcPts val="1613"/>
              </a:lnSpc>
            </a:pPr>
            <a:r>
              <a:rPr lang="en-US" sz="1400">
                <a:latin typeface="Times New Roman" panose="02020603050405020304" pitchFamily="18" charset="0"/>
              </a:rPr>
              <a:t>Macid = Molarity of acid =_M</a:t>
            </a:r>
          </a:p>
          <a:p>
            <a:pPr algn="just" eaLnBrk="1" hangingPunct="1">
              <a:lnSpc>
                <a:spcPts val="1613"/>
              </a:lnSpc>
            </a:pPr>
            <a:r>
              <a:rPr lang="en-US" sz="1400">
                <a:latin typeface="Times New Roman" panose="02020603050405020304" pitchFamily="18" charset="0"/>
              </a:rPr>
              <a:t>Vacid = Volume of acid =_mL</a:t>
            </a:r>
          </a:p>
          <a:p>
            <a:pPr algn="just" eaLnBrk="1" hangingPunct="1">
              <a:lnSpc>
                <a:spcPts val="1613"/>
              </a:lnSpc>
            </a:pPr>
            <a:r>
              <a:rPr lang="en-US" sz="1400">
                <a:latin typeface="Times New Roman" panose="02020603050405020304" pitchFamily="18" charset="0"/>
              </a:rPr>
              <a:t>Mbase = Molarity of base =_M</a:t>
            </a:r>
          </a:p>
          <a:p>
            <a:pPr algn="just" eaLnBrk="1" hangingPunct="1">
              <a:lnSpc>
                <a:spcPts val="1613"/>
              </a:lnSpc>
            </a:pPr>
            <a:r>
              <a:rPr lang="en-US" sz="1400">
                <a:latin typeface="Times New Roman" panose="02020603050405020304" pitchFamily="18" charset="0"/>
              </a:rPr>
              <a:t>Vbase = Volume of base =_mL</a:t>
            </a:r>
          </a:p>
        </p:txBody>
      </p:sp>
      <p:sp>
        <p:nvSpPr>
          <p:cNvPr id="32773" name="Rectangle 4"/>
          <p:cNvSpPr>
            <a:spLocks noChangeArrowheads="1"/>
          </p:cNvSpPr>
          <p:nvPr/>
        </p:nvSpPr>
        <p:spPr bwMode="auto">
          <a:xfrm>
            <a:off x="325438" y="7669213"/>
            <a:ext cx="25368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spcAft>
                <a:spcPts val="1475"/>
              </a:spcAft>
            </a:pPr>
            <a:r>
              <a:rPr lang="en-US" sz="1400">
                <a:latin typeface="Times New Roman" panose="02020603050405020304" pitchFamily="18" charset="0"/>
              </a:rPr>
              <a:t>moles = (moles/liter) x liters = MV</a:t>
            </a:r>
          </a:p>
        </p:txBody>
      </p:sp>
      <p:sp>
        <p:nvSpPr>
          <p:cNvPr id="6" name="Rectangle 5"/>
          <p:cNvSpPr/>
          <p:nvPr/>
        </p:nvSpPr>
        <p:spPr>
          <a:xfrm>
            <a:off x="2670175" y="8093075"/>
            <a:ext cx="2212975" cy="242888"/>
          </a:xfrm>
          <a:prstGeom prst="rect">
            <a:avLst/>
          </a:prstGeom>
        </p:spPr>
        <p:txBody>
          <a:bodyPr wrap="none" lIns="0" tIns="0" rIns="0" bIns="0"/>
          <a:lstStyle/>
          <a:p>
            <a:pPr algn="ctr" eaLnBrk="1" fontAlgn="auto" hangingPunct="1">
              <a:spcBef>
                <a:spcPts val="1470"/>
              </a:spcBef>
              <a:spcAft>
                <a:spcPts val="7350"/>
              </a:spcAft>
              <a:defRPr/>
            </a:pPr>
            <a:r>
              <a:rPr lang="en-US" sz="1100" spc="100">
                <a:latin typeface="Arial"/>
              </a:rPr>
              <a:t>(M</a:t>
            </a:r>
            <a:r>
              <a:rPr lang="en-US" sz="1100">
                <a:latin typeface="Arial"/>
              </a:rPr>
              <a:t>1</a:t>
            </a:r>
            <a:r>
              <a:rPr lang="en-US" sz="1100" spc="100">
                <a:latin typeface="Arial"/>
              </a:rPr>
              <a:t>.V</a:t>
            </a:r>
            <a:r>
              <a:rPr lang="en-US" sz="1100">
                <a:latin typeface="Arial"/>
              </a:rPr>
              <a:t>1</a:t>
            </a:r>
            <a:r>
              <a:rPr lang="en-US" sz="1100" spc="100">
                <a:latin typeface="Arial"/>
              </a:rPr>
              <a:t>)acid = (M</a:t>
            </a:r>
            <a:r>
              <a:rPr lang="en-US" sz="1100">
                <a:latin typeface="Arial"/>
              </a:rPr>
              <a:t>2</a:t>
            </a:r>
            <a:r>
              <a:rPr lang="en-US" sz="1100" spc="100">
                <a:latin typeface="Arial"/>
              </a:rPr>
              <a:t>.V</a:t>
            </a:r>
            <a:r>
              <a:rPr lang="en-US" sz="1100">
                <a:latin typeface="Arial"/>
              </a:rPr>
              <a:t>2</a:t>
            </a:r>
            <a:r>
              <a:rPr lang="en-US" sz="1100" spc="100">
                <a:latin typeface="Arial"/>
              </a:rPr>
              <a:t>)b ase</a:t>
            </a:r>
          </a:p>
        </p:txBody>
      </p:sp>
      <p:sp>
        <p:nvSpPr>
          <p:cNvPr id="32775" name="Rectangle 7"/>
          <p:cNvSpPr>
            <a:spLocks noChangeArrowheads="1"/>
          </p:cNvSpPr>
          <p:nvPr/>
        </p:nvSpPr>
        <p:spPr bwMode="auto">
          <a:xfrm>
            <a:off x="323850" y="10382250"/>
            <a:ext cx="3505200"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r" eaLnBrk="1" hangingPunct="1"/>
            <a:r>
              <a:rPr lang="en-US" sz="1100">
                <a:latin typeface="Times New Roman" panose="02020603050405020304" pitchFamily="18" charset="0"/>
              </a:rPr>
              <a:t>18</a:t>
            </a:r>
          </a:p>
        </p:txBody>
      </p:sp>
    </p:spTree>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TotalTime>
  <Words>723</Words>
  <Application>Microsoft Office PowerPoint</Application>
  <PresentationFormat>Custom</PresentationFormat>
  <Paragraphs>92</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Times New Roman</vt:lpstr>
      <vt:lpstr>Office Theme</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ььььь</dc:creator>
  <cp:keywords/>
  <cp:lastModifiedBy>hp</cp:lastModifiedBy>
  <cp:revision>15</cp:revision>
  <dcterms:modified xsi:type="dcterms:W3CDTF">2018-11-17T16:56:15Z</dcterms:modified>
</cp:coreProperties>
</file>